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69345" autoAdjust="0"/>
  </p:normalViewPr>
  <p:slideViewPr>
    <p:cSldViewPr snapToGrid="0">
      <p:cViewPr varScale="1">
        <p:scale>
          <a:sx n="77" d="100"/>
          <a:sy n="77" d="100"/>
        </p:scale>
        <p:origin x="12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FC94A-7465-4F6C-A7AC-E5DC3CE0B27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C9BB8-5501-480F-89AE-0DD4CE4BA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4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often do you have this problem?</a:t>
            </a:r>
          </a:p>
          <a:p>
            <a:br>
              <a:rPr lang="en-US" dirty="0"/>
            </a:br>
            <a:r>
              <a:rPr lang="en-US" dirty="0"/>
              <a:t>Are your colleagues publishing more often than you?  Are they winning best paper awards, while you struggle to analyze data?</a:t>
            </a:r>
            <a:br>
              <a:rPr lang="en-US" dirty="0"/>
            </a:br>
            <a:r>
              <a:rPr lang="en-US" dirty="0"/>
              <a:t>What do they have that you don't have?  Better academic pedigree?  Better training?  No, often it is just that they have better access to computation, and that's the difference.</a:t>
            </a:r>
            <a:br>
              <a:rPr lang="en-US" dirty="0"/>
            </a:br>
            <a:r>
              <a:rPr lang="en-US" dirty="0"/>
              <a:t>Is access to computation bringing you down?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C9BB8-5501-480F-89AE-0DD4CE4BA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8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*do* you get access to computation?</a:t>
            </a:r>
          </a:p>
          <a:p>
            <a:endParaRPr lang="en-US" dirty="0"/>
          </a:p>
          <a:p>
            <a:r>
              <a:rPr lang="en-US" dirty="0"/>
              <a:t>You could try to *buy* computers.  And struggle through the budget process.  And OH!  Those sales representatives!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could try to get an allocation at some supercomputing site.  But OH, those allocation requests.  And the wider impact?  Oof.  Not to mention worrying about every hour of </a:t>
            </a:r>
            <a:r>
              <a:rPr lang="en-US" dirty="0" err="1"/>
              <a:t>cpu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How about the cloud?  Still need to worry about budget and spending.  But now it is </a:t>
            </a:r>
            <a:r>
              <a:rPr lang="en-US" dirty="0" err="1"/>
              <a:t>opex</a:t>
            </a:r>
            <a:r>
              <a:rPr lang="en-US" dirty="0"/>
              <a:t>, not capex.  And where are we going to find a cloud computing expert to help me out with the terraform and cloud native this and that</a:t>
            </a:r>
          </a:p>
          <a:p>
            <a:endParaRPr lang="en-US" dirty="0"/>
          </a:p>
          <a:p>
            <a:r>
              <a:rPr lang="en-US" dirty="0"/>
              <a:t>What is a researcher going to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C9BB8-5501-480F-89AE-0DD4CE4BAB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57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to worry, gentle researchers!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Come on down to </a:t>
            </a:r>
          </a:p>
          <a:p>
            <a:r>
              <a:rPr lang="en-US" dirty="0"/>
              <a:t>Honest Frank </a:t>
            </a:r>
            <a:r>
              <a:rPr lang="en-US" dirty="0" err="1"/>
              <a:t>Wurthheim's</a:t>
            </a:r>
            <a:r>
              <a:rPr lang="en-US" dirty="0"/>
              <a:t> Used Cluster City in the </a:t>
            </a:r>
            <a:r>
              <a:rPr lang="en-US" dirty="0" err="1"/>
              <a:t>OSPool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have GPUs that were only used on Sundays by a little old gamer who only played side-scrolling video games on them.</a:t>
            </a:r>
            <a:br>
              <a:rPr lang="en-US" dirty="0"/>
            </a:br>
            <a:r>
              <a:rPr lang="en-US" dirty="0"/>
              <a:t>We have Large Memory machines mostly error detecting memory</a:t>
            </a:r>
            <a:br>
              <a:rPr lang="en-US" dirty="0"/>
            </a:br>
            <a:r>
              <a:rPr lang="en-US" dirty="0"/>
              <a:t>We have Storage systems.</a:t>
            </a:r>
          </a:p>
          <a:p>
            <a:endParaRPr lang="en-US" dirty="0"/>
          </a:p>
          <a:p>
            <a:r>
              <a:rPr lang="en-US" dirty="0"/>
              <a:t>Our machines aren't "used".  They aren't even "previously owned".  We're just, uh, borrowing them from their current owners.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C9BB8-5501-480F-89AE-0DD4CE4BAB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02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don't worry if financing or writing a grant is a problem for you.</a:t>
            </a:r>
          </a:p>
          <a:p>
            <a:r>
              <a:rPr lang="en-US" dirty="0"/>
              <a:t>No credit?  No Problem</a:t>
            </a:r>
          </a:p>
          <a:p>
            <a:r>
              <a:rPr lang="en-US" dirty="0"/>
              <a:t>Bad Credit?  No Problem</a:t>
            </a:r>
          </a:p>
          <a:p>
            <a:endParaRPr lang="en-US" dirty="0"/>
          </a:p>
          <a:p>
            <a:r>
              <a:rPr lang="en-US" dirty="0"/>
              <a:t>We can mint our own tokens on site to get you started.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C9BB8-5501-480F-89AE-0DD4CE4BAB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0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come one down to Honest Frank's Used Cluster city at osg-htc.org</a:t>
            </a:r>
          </a:p>
          <a:p>
            <a:endParaRPr lang="en-US" dirty="0"/>
          </a:p>
          <a:p>
            <a:r>
              <a:rPr lang="en-US" dirty="0"/>
              <a:t>Remember, we're easily located at the Venn Diagram intersection of utility and easy-of-access.  Voila!</a:t>
            </a:r>
          </a:p>
          <a:p>
            <a:endParaRPr lang="en-US" dirty="0"/>
          </a:p>
          <a:p>
            <a:r>
              <a:rPr lang="en-US" dirty="0"/>
              <a:t>Ask about this week's Pelican special!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C9BB8-5501-480F-89AE-0DD4CE4BAB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8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D344-46BE-52C9-7DDF-380780FE7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BC23F-4281-97A9-4640-CE9FB6FA7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80127-849E-D714-497A-7FBC1040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969F0-1E8C-EA62-0C64-AFEC239F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5F849-41B8-F1A1-8F77-27836E3F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4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0AFC-7182-BA71-9781-38BDCE75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4CD6D-B74D-D848-460F-BEBFABC59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06EBA-E43C-A574-9D46-B8217443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5B78C-4E76-9567-24FB-64EF17E9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B5F77-07E6-368B-A5E2-F5E8B4D7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6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925FF-A826-40DD-4CF1-751C4D528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C1B00-CCAF-42E1-3CEB-4F20D41D2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EF125-6FBB-FEC2-B494-BBAF1262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E8A02-EEF8-751B-ECF7-17F5A3DC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404D2-9977-C6F8-FC92-2274CAD2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4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A54D-C1E9-E99A-645E-6D357A5A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4493-0120-0062-48F4-0364A6B5C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2408-B79C-1748-174A-328DB6DE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47103-9CDA-C94E-05A3-28C7A821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7AE3A-6BA5-3052-20EB-D63FAF40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3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4D93-E361-261B-3592-6484936A9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A8D71-57BF-B4E9-3392-D25E2FF44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F553-7DED-3FA3-546D-D01CDF20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CB512-A8C8-3FBB-7B84-7CB01DA2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E6288-C92C-3775-C9ED-7DECDF5C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2E9B-04A3-FC1F-E2D1-13306179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0DD46-BB77-7E89-E11E-FDCB23B30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B904D-C53E-5A39-CE57-479B9E50E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2157C-08F4-5D85-9BD6-1B4D88E6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834D9-35D0-4BAE-006C-3AF97E3C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2CAA5-F4BD-222A-93AF-2BE2748B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3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0222-0650-4E08-FFE6-E228CB81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58DFC-3271-3F68-79F7-232F743E6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78F91-FE78-A7C2-AE83-23DF54F5C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40ED3-FDB8-D2A6-8F41-C477715F4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3BABC-DA89-D839-E711-3DB561107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8EA89-C035-0047-4FF2-A77355136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277A6-0B2D-B10E-6791-2D2C58AEE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2E157-2092-552C-86F9-3C8D31A0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3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57F9-E551-7309-C9AC-30715D93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9B347-F489-A7E2-D727-4BAF26F8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C87B0-84C5-7A48-053E-5B686C20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2C52-BF3F-302E-7844-00F82702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6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989D7-7E44-A2EF-8F3A-85730C63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1D60C-1C47-00FB-A2B8-E36A5D7E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C794-0FFB-D2FC-E118-F7F0DF764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787A-4C17-35B6-D888-311A2C38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C2AB-1597-B665-6E5D-EE50DFEDC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FD24D-48E0-B2B9-5D4D-526FCA92A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E7A42-28FC-9FEB-A594-1CF78A3B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2E66D-D77E-9E4A-755E-C08A7BDF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89B64-C41B-25B5-A8B9-45845473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5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7B64-80F3-8EE6-4270-CC627C4A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95E61-B0C2-795E-AA57-5B494E9DC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3DBC3-1CA1-1B7E-22C1-DDD9F7D35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EE9E1-FC28-A55E-B1DD-9E9A79CA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A7FA7-5C9E-5505-4AAB-B3CCE811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592A9-EA21-6DF3-3B39-614967EE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E840DB-3E9D-EC9D-3E1A-BE7A0692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D281A-BF56-C536-BD07-EF243B80B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DF3B4-7D46-2FC1-D9B3-A7CC1BD69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54BD0B-A8A7-4126-9D3F-5A09584406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2F72-A3F4-DEA7-A4BD-573B2C43D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E43FE-7592-CDE8-1EE6-CA02B3328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63C683-7DAB-4B9E-898C-39CC831DA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31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llustration of freelancer">
            <a:extLst>
              <a:ext uri="{FF2B5EF4-FFF2-40B4-BE49-F238E27FC236}">
                <a16:creationId xmlns:a16="http://schemas.microsoft.com/office/drawing/2014/main" id="{A862207D-335F-26F4-DA71-5DEB2E5CB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4" r="24068"/>
          <a:stretch/>
        </p:blipFill>
        <p:spPr bwMode="auto">
          <a:xfrm flipH="1">
            <a:off x="0" y="-147918"/>
            <a:ext cx="4258414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EDF2697-98B0-89F6-7FAC-5F0098A080E2}"/>
              </a:ext>
            </a:extLst>
          </p:cNvPr>
          <p:cNvSpPr/>
          <p:nvPr/>
        </p:nvSpPr>
        <p:spPr>
          <a:xfrm>
            <a:off x="4258414" y="281354"/>
            <a:ext cx="7933586" cy="4774740"/>
          </a:xfrm>
          <a:prstGeom prst="wedgeEllipseCallout">
            <a:avLst>
              <a:gd name="adj1" fmla="val -69139"/>
              <a:gd name="adj2" fmla="val 639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My research code works correctly on my laptop, but now I need 1,000 laptops to complete my dissertation.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764D4B3-45BB-DDCC-54DA-A3397B57A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941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48"/>
    </mc:Choice>
    <mc:Fallback>
      <p:transition spd="slow" advTm="28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4C41EC-1E64-F51B-88EC-B31D6D5AF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289" y="0"/>
            <a:ext cx="3858768" cy="6858000"/>
          </a:xfrm>
          <a:prstGeom prst="rect">
            <a:avLst/>
          </a:prstGeom>
        </p:spPr>
      </p:pic>
      <p:pic>
        <p:nvPicPr>
          <p:cNvPr id="8" name="Picture 7" descr="A stack of black objects&#10;&#10;Description automatically generated">
            <a:extLst>
              <a:ext uri="{FF2B5EF4-FFF2-40B4-BE49-F238E27FC236}">
                <a16:creationId xmlns:a16="http://schemas.microsoft.com/office/drawing/2014/main" id="{1DC31AD1-8DEE-B88B-EFAE-6A2D8BC8B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3289" y="1500187"/>
            <a:ext cx="6858000" cy="3857625"/>
          </a:xfrm>
          <a:prstGeom prst="rect">
            <a:avLst/>
          </a:prstGeom>
        </p:spPr>
      </p:pic>
      <p:pic>
        <p:nvPicPr>
          <p:cNvPr id="7" name="Picture 6" descr="A stack of black objects&#10;&#10;Description automatically generated">
            <a:extLst>
              <a:ext uri="{FF2B5EF4-FFF2-40B4-BE49-F238E27FC236}">
                <a16:creationId xmlns:a16="http://schemas.microsoft.com/office/drawing/2014/main" id="{3373609A-B661-6E86-9A0C-68B5B0AFB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6243" y="1500188"/>
            <a:ext cx="6858000" cy="3857625"/>
          </a:xfrm>
          <a:prstGeom prst="rect">
            <a:avLst/>
          </a:prstGeom>
        </p:spPr>
      </p:pic>
      <p:pic>
        <p:nvPicPr>
          <p:cNvPr id="6" name="Picture 5" descr="A stack of black objects&#10;&#10;Description automatically generated">
            <a:extLst>
              <a:ext uri="{FF2B5EF4-FFF2-40B4-BE49-F238E27FC236}">
                <a16:creationId xmlns:a16="http://schemas.microsoft.com/office/drawing/2014/main" id="{FE74D13A-77AC-9518-EA44-8E871DB93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0188" y="1500188"/>
            <a:ext cx="6858000" cy="3857625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0976B9B-C2A5-A1C2-7D21-D7618D570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488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548">
        <p:fade/>
      </p:transition>
    </mc:Choice>
    <mc:Fallback>
      <p:transition spd="med" advTm="505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5F934-902A-7F9A-103A-EB2609B5B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325493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93CE7D-6079-E2C3-3ED3-34C09917D36F}"/>
              </a:ext>
            </a:extLst>
          </p:cNvPr>
          <p:cNvGrpSpPr/>
          <p:nvPr/>
        </p:nvGrpSpPr>
        <p:grpSpPr>
          <a:xfrm>
            <a:off x="5052447" y="1120676"/>
            <a:ext cx="6478292" cy="5447645"/>
            <a:chOff x="5052447" y="1120676"/>
            <a:chExt cx="6478292" cy="54476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A1EBD8-58F5-5C83-C228-B1E747F86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1610"/>
            <a:stretch/>
          </p:blipFill>
          <p:spPr>
            <a:xfrm>
              <a:off x="6312976" y="3595605"/>
              <a:ext cx="4296818" cy="23083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4918C5-FB6A-EEA3-D4F0-E423CAD79CBC}"/>
                </a:ext>
              </a:extLst>
            </p:cNvPr>
            <p:cNvSpPr txBox="1"/>
            <p:nvPr/>
          </p:nvSpPr>
          <p:spPr>
            <a:xfrm>
              <a:off x="5052447" y="1120676"/>
              <a:ext cx="647829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Honest Frank </a:t>
              </a:r>
              <a:r>
                <a:rPr lang="en-US" sz="4800" dirty="0" err="1">
                  <a:solidFill>
                    <a:schemeClr val="bg2"/>
                  </a:solidFill>
                </a:rPr>
                <a:t>Würthwein's</a:t>
              </a:r>
              <a:r>
                <a:rPr lang="en-US" sz="4800" dirty="0">
                  <a:solidFill>
                    <a:schemeClr val="bg2"/>
                  </a:solidFill>
                </a:rPr>
                <a:t> </a:t>
              </a:r>
            </a:p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Used Cluster City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D9D45A-03BF-11AD-3759-3CA0719BAA15}"/>
                </a:ext>
              </a:extLst>
            </p:cNvPr>
            <p:cNvSpPr txBox="1"/>
            <p:nvPr/>
          </p:nvSpPr>
          <p:spPr>
            <a:xfrm>
              <a:off x="5052447" y="5737324"/>
              <a:ext cx="6478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>
                  <a:solidFill>
                    <a:schemeClr val="bg2"/>
                  </a:solidFill>
                </a:rPr>
                <a:t>OSPool</a:t>
              </a:r>
              <a:endParaRPr lang="en-US" sz="4800" dirty="0">
                <a:solidFill>
                  <a:schemeClr val="bg2"/>
                </a:solidFill>
              </a:endParaRPr>
            </a:p>
          </p:txBody>
        </p:sp>
      </p:grp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C020BD1-C45E-7D99-2ED3-A88DC7D56A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723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0513">
        <p14:reveal/>
      </p:transition>
    </mc:Choice>
    <mc:Fallback>
      <p:transition spd="slow" advTm="30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5AE12-46F0-4CFA-1675-14FB853EB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072E9B6-A846-C434-CBB6-F8F04040F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20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4697">
        <p:circle/>
      </p:transition>
    </mc:Choice>
    <mc:Fallback>
      <p:transition spd="slow" advTm="14697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4E668D2-E36E-5F64-4588-7206272986DD}"/>
              </a:ext>
            </a:extLst>
          </p:cNvPr>
          <p:cNvSpPr/>
          <p:nvPr/>
        </p:nvSpPr>
        <p:spPr>
          <a:xfrm>
            <a:off x="2092271" y="2032861"/>
            <a:ext cx="4928461" cy="29136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Ease of Use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680233-B518-363A-0883-9EEBAF709C48}"/>
              </a:ext>
            </a:extLst>
          </p:cNvPr>
          <p:cNvSpPr/>
          <p:nvPr/>
        </p:nvSpPr>
        <p:spPr>
          <a:xfrm>
            <a:off x="5605221" y="1988949"/>
            <a:ext cx="4928461" cy="291368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   Compute</a:t>
            </a:r>
          </a:p>
          <a:p>
            <a:pPr algn="ctr"/>
            <a:r>
              <a:rPr lang="en-US" sz="5400" dirty="0"/>
              <a:t>Power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191848-86A5-D50F-CE67-21A28EFF7DDE}"/>
              </a:ext>
            </a:extLst>
          </p:cNvPr>
          <p:cNvSpPr/>
          <p:nvPr/>
        </p:nvSpPr>
        <p:spPr>
          <a:xfrm>
            <a:off x="5605220" y="2469890"/>
            <a:ext cx="1415512" cy="2039622"/>
          </a:xfrm>
          <a:custGeom>
            <a:avLst/>
            <a:gdLst>
              <a:gd name="connsiteX0" fmla="*/ 672121 w 1415512"/>
              <a:gd name="connsiteY0" fmla="*/ 0 h 2039622"/>
              <a:gd name="connsiteX1" fmla="*/ 693756 w 1415512"/>
              <a:gd name="connsiteY1" fmla="*/ 11625 h 2039622"/>
              <a:gd name="connsiteX2" fmla="*/ 1415512 w 1415512"/>
              <a:gd name="connsiteY2" fmla="*/ 1041767 h 2039622"/>
              <a:gd name="connsiteX3" fmla="*/ 852802 w 1415512"/>
              <a:gd name="connsiteY3" fmla="*/ 1968453 h 2039622"/>
              <a:gd name="connsiteX4" fmla="*/ 743392 w 1415512"/>
              <a:gd name="connsiteY4" fmla="*/ 2039622 h 2039622"/>
              <a:gd name="connsiteX5" fmla="*/ 721757 w 1415512"/>
              <a:gd name="connsiteY5" fmla="*/ 2027997 h 2039622"/>
              <a:gd name="connsiteX6" fmla="*/ 0 w 1415512"/>
              <a:gd name="connsiteY6" fmla="*/ 997855 h 2039622"/>
              <a:gd name="connsiteX7" fmla="*/ 562711 w 1415512"/>
              <a:gd name="connsiteY7" fmla="*/ 71169 h 2039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5512" h="2039622">
                <a:moveTo>
                  <a:pt x="672121" y="0"/>
                </a:moveTo>
                <a:lnTo>
                  <a:pt x="693756" y="11625"/>
                </a:lnTo>
                <a:cubicBezTo>
                  <a:pt x="1139694" y="275261"/>
                  <a:pt x="1415512" y="639472"/>
                  <a:pt x="1415512" y="1041767"/>
                </a:cubicBezTo>
                <a:cubicBezTo>
                  <a:pt x="1415512" y="1393776"/>
                  <a:pt x="1204339" y="1716625"/>
                  <a:pt x="852802" y="1968453"/>
                </a:cubicBezTo>
                <a:lnTo>
                  <a:pt x="743392" y="2039622"/>
                </a:lnTo>
                <a:lnTo>
                  <a:pt x="721757" y="2027997"/>
                </a:lnTo>
                <a:cubicBezTo>
                  <a:pt x="275819" y="1764361"/>
                  <a:pt x="0" y="1400151"/>
                  <a:pt x="0" y="997855"/>
                </a:cubicBezTo>
                <a:cubicBezTo>
                  <a:pt x="0" y="645847"/>
                  <a:pt x="211174" y="322997"/>
                  <a:pt x="562711" y="7116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302C4-03D2-0A15-DA44-A88AB3EA90CC}"/>
              </a:ext>
            </a:extLst>
          </p:cNvPr>
          <p:cNvSpPr txBox="1"/>
          <p:nvPr/>
        </p:nvSpPr>
        <p:spPr>
          <a:xfrm>
            <a:off x="1812099" y="5546409"/>
            <a:ext cx="8567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https://osg-htc.org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5D74B85-6D9B-1BFA-DCC9-59214FB3F5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54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62"/>
    </mc:Choice>
    <mc:Fallback>
      <p:transition spd="slow" advTm="22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410</Words>
  <Application>Microsoft Office PowerPoint</Application>
  <PresentationFormat>Widescreen</PresentationFormat>
  <Paragraphs>38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Greg Thain</dc:creator>
  <cp:lastModifiedBy>Greg Thain</cp:lastModifiedBy>
  <cp:revision>11</cp:revision>
  <dcterms:created xsi:type="dcterms:W3CDTF">2024-07-05T21:20:58Z</dcterms:created>
  <dcterms:modified xsi:type="dcterms:W3CDTF">2024-07-06T21:52:27Z</dcterms:modified>
</cp:coreProperties>
</file>